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Fira Sans Extra Condensed Medium"/>
      <p:regular r:id="rId26"/>
      <p:bold r:id="rId27"/>
      <p:italic r:id="rId28"/>
      <p:boldItalic r:id="rId29"/>
    </p:embeddedFont>
    <p:embeddedFont>
      <p:font typeface="Roboto Condensed"/>
      <p:regular r:id="rId30"/>
      <p:bold r:id="rId31"/>
      <p:italic r:id="rId32"/>
      <p:boldItalic r:id="rId33"/>
    </p:embeddedFont>
    <p:embeddedFont>
      <p:font typeface="Squada One"/>
      <p:regular r:id="rId34"/>
    </p:embeddedFont>
    <p:embeddedFont>
      <p:font typeface="Roboto Condensed Light"/>
      <p:regular r:id="rId35"/>
      <p:bold r:id="rId36"/>
      <p:italic r:id="rId37"/>
      <p:boldItalic r:id="rId38"/>
    </p:embeddedFont>
    <p:embeddedFont>
      <p:font typeface="Exo 2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DDF7AAF-9020-4DFF-A837-1B16F95EDD0B}">
  <a:tblStyle styleId="{0DDF7AAF-9020-4DFF-A837-1B16F95EDD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xo2-bold.fntdata"/><Relationship Id="rId20" Type="http://schemas.openxmlformats.org/officeDocument/2006/relationships/slide" Target="slides/slide14.xml"/><Relationship Id="rId42" Type="http://schemas.openxmlformats.org/officeDocument/2006/relationships/font" Target="fonts/Exo2-boldItalic.fntdata"/><Relationship Id="rId41" Type="http://schemas.openxmlformats.org/officeDocument/2006/relationships/font" Target="fonts/Exo2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FiraSansExtraCondensedMedium-regular.fntdata"/><Relationship Id="rId25" Type="http://schemas.openxmlformats.org/officeDocument/2006/relationships/slide" Target="slides/slide19.xml"/><Relationship Id="rId28" Type="http://schemas.openxmlformats.org/officeDocument/2006/relationships/font" Target="fonts/FiraSansExtraCondensedMedium-italic.fntdata"/><Relationship Id="rId27" Type="http://schemas.openxmlformats.org/officeDocument/2006/relationships/font" Target="fonts/FiraSansExtraCondensedMedium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FiraSansExtraCondensedMedium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Condensed-bold.fntdata"/><Relationship Id="rId30" Type="http://schemas.openxmlformats.org/officeDocument/2006/relationships/font" Target="fonts/RobotoCondensed-regular.fntdata"/><Relationship Id="rId11" Type="http://schemas.openxmlformats.org/officeDocument/2006/relationships/slide" Target="slides/slide5.xml"/><Relationship Id="rId33" Type="http://schemas.openxmlformats.org/officeDocument/2006/relationships/font" Target="fonts/RobotoCondensed-boldItalic.fntdata"/><Relationship Id="rId10" Type="http://schemas.openxmlformats.org/officeDocument/2006/relationships/slide" Target="slides/slide4.xml"/><Relationship Id="rId32" Type="http://schemas.openxmlformats.org/officeDocument/2006/relationships/font" Target="fonts/RobotoCondensed-italic.fntdata"/><Relationship Id="rId13" Type="http://schemas.openxmlformats.org/officeDocument/2006/relationships/slide" Target="slides/slide7.xml"/><Relationship Id="rId35" Type="http://schemas.openxmlformats.org/officeDocument/2006/relationships/font" Target="fonts/RobotoCondensedLight-regular.fntdata"/><Relationship Id="rId12" Type="http://schemas.openxmlformats.org/officeDocument/2006/relationships/slide" Target="slides/slide6.xml"/><Relationship Id="rId34" Type="http://schemas.openxmlformats.org/officeDocument/2006/relationships/font" Target="fonts/SquadaOne-regular.fntdata"/><Relationship Id="rId15" Type="http://schemas.openxmlformats.org/officeDocument/2006/relationships/slide" Target="slides/slide9.xml"/><Relationship Id="rId37" Type="http://schemas.openxmlformats.org/officeDocument/2006/relationships/font" Target="fonts/RobotoCondensedLight-italic.fntdata"/><Relationship Id="rId14" Type="http://schemas.openxmlformats.org/officeDocument/2006/relationships/slide" Target="slides/slide8.xml"/><Relationship Id="rId36" Type="http://schemas.openxmlformats.org/officeDocument/2006/relationships/font" Target="fonts/RobotoCondensedLight-bold.fntdata"/><Relationship Id="rId17" Type="http://schemas.openxmlformats.org/officeDocument/2006/relationships/slide" Target="slides/slide11.xml"/><Relationship Id="rId39" Type="http://schemas.openxmlformats.org/officeDocument/2006/relationships/font" Target="fonts/Exo2-regular.fntdata"/><Relationship Id="rId16" Type="http://schemas.openxmlformats.org/officeDocument/2006/relationships/slide" Target="slides/slide10.xml"/><Relationship Id="rId38" Type="http://schemas.openxmlformats.org/officeDocument/2006/relationships/font" Target="fonts/RobotoCondensedLight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f8afb2ac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f8afb2ac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f8afb2ac3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f8afb2ac3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9f8afb2ac3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9f8afb2ac3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9f8afb2ac3_6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9f8afb2ac3_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9f8afb2ac3_2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9f8afb2ac3_2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9f8afb2ac3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9f8afb2ac3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a4e9017575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a4e9017575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4e9017575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a4e9017575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a4e9017575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a4e9017575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f8afb2ac3_2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f8afb2ac3_2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a4e90175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a4e90175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9f8afb2ac3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9f8afb2ac3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f8afb2ac3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9f8afb2ac3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9f8afb2ac3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9f8afb2ac3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9f8afb2ac3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9f8afb2ac3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9f8afb2ac3_2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9f8afb2ac3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f8afb2ac3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9f8afb2ac3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f8afb2ac3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9f8afb2ac3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9f8afb2ac3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9f8afb2ac3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0" name="Google Shape;70;p1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2" name="Google Shape;72;p1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4" name="Google Shape;74;p1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0" name="Google Shape;80;p1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6" name="Google Shape;86;p13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" name="Google Shape;87;p13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6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0" name="Google Shape;100;p16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29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-GB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-GB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-GB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GB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-GB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-GB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6" name="Google Shape;126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33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" name="Google Shape;130;p26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31" name="Google Shape;131;p26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6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6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6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" name="Google Shape;135;p26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6" name="Google Shape;136;p26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37" name="Google Shape;13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0" name="Google Shape;60;p10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idx="1" type="subTitle"/>
          </p:nvPr>
        </p:nvSpPr>
        <p:spPr>
          <a:xfrm>
            <a:off x="4715700" y="3321975"/>
            <a:ext cx="4352100" cy="156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 Condensed"/>
                <a:ea typeface="Roboto Condensed"/>
                <a:cs typeface="Roboto Condensed"/>
                <a:sym typeface="Roboto Condensed"/>
              </a:rPr>
              <a:t>Group 2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Selvira Junita Melia (U1921926L)</a:t>
            </a:r>
            <a:endParaRPr sz="11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Glenda Hong Zixuan (U1921784A)</a:t>
            </a:r>
            <a:endParaRPr sz="11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Chia Jia Tian (U1921632K)</a:t>
            </a:r>
            <a:endParaRPr sz="11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Ernest Ang Cheng Han (U1921310H)</a:t>
            </a:r>
            <a:endParaRPr sz="11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Tan Wee Li (U1922935K)</a:t>
            </a:r>
            <a:endParaRPr sz="11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7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GRAPH</a:t>
            </a:r>
            <a:endParaRPr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ALGORITHMS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44" name="Google Shape;144;p27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6"/>
          <p:cNvSpPr txBox="1"/>
          <p:nvPr>
            <p:ph idx="2" type="ctrTitle"/>
          </p:nvPr>
        </p:nvSpPr>
        <p:spPr>
          <a:xfrm>
            <a:off x="1964840" y="253175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 COMPLEXITY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 (c) &amp; (d)</a:t>
            </a:r>
            <a:endParaRPr/>
          </a:p>
        </p:txBody>
      </p:sp>
      <p:sp>
        <p:nvSpPr>
          <p:cNvPr id="247" name="Google Shape;247;p36"/>
          <p:cNvSpPr txBox="1"/>
          <p:nvPr>
            <p:ph idx="2" type="ctrTitle"/>
          </p:nvPr>
        </p:nvSpPr>
        <p:spPr>
          <a:xfrm>
            <a:off x="420646" y="2316600"/>
            <a:ext cx="21894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Average </a:t>
            </a:r>
            <a:r>
              <a:rPr lang="en-GB"/>
              <a:t>Case</a:t>
            </a:r>
            <a:endParaRPr/>
          </a:p>
        </p:txBody>
      </p:sp>
      <p:sp>
        <p:nvSpPr>
          <p:cNvPr id="248" name="Google Shape;248;p36"/>
          <p:cNvSpPr txBox="1"/>
          <p:nvPr>
            <p:ph idx="1" type="subTitle"/>
          </p:nvPr>
        </p:nvSpPr>
        <p:spPr>
          <a:xfrm>
            <a:off x="2774850" y="2052300"/>
            <a:ext cx="6128700" cy="13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Algorithm traverses through n/2 nodes and m/2 edges and removes the nearest hospital node once for each BFS search.</a:t>
            </a:r>
            <a:endParaRPr sz="16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accent1"/>
                </a:solidFill>
              </a:rPr>
              <a:t>O(k*[(n/2)+(m/2)+1])</a:t>
            </a:r>
            <a:r>
              <a:rPr b="1" lang="en-GB" sz="24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= </a:t>
            </a:r>
            <a:r>
              <a:rPr b="1" lang="en-GB" sz="24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O(k(n+m+1))</a:t>
            </a:r>
            <a:endParaRPr b="1" sz="2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/>
          <p:nvPr>
            <p:ph idx="2" type="ctrTitle"/>
          </p:nvPr>
        </p:nvSpPr>
        <p:spPr>
          <a:xfrm>
            <a:off x="1964840" y="253175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 COMPLEXITY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 (c) &amp; (d)</a:t>
            </a:r>
            <a:endParaRPr/>
          </a:p>
        </p:txBody>
      </p:sp>
      <p:sp>
        <p:nvSpPr>
          <p:cNvPr id="254" name="Google Shape;254;p37"/>
          <p:cNvSpPr txBox="1"/>
          <p:nvPr>
            <p:ph idx="2" type="ctrTitle"/>
          </p:nvPr>
        </p:nvSpPr>
        <p:spPr>
          <a:xfrm>
            <a:off x="729650" y="2316600"/>
            <a:ext cx="18804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Worst </a:t>
            </a:r>
            <a:r>
              <a:rPr lang="en-GB"/>
              <a:t>Case</a:t>
            </a:r>
            <a:endParaRPr/>
          </a:p>
        </p:txBody>
      </p:sp>
      <p:sp>
        <p:nvSpPr>
          <p:cNvPr id="255" name="Google Shape;255;p37"/>
          <p:cNvSpPr txBox="1"/>
          <p:nvPr>
            <p:ph idx="1" type="subTitle"/>
          </p:nvPr>
        </p:nvSpPr>
        <p:spPr>
          <a:xfrm>
            <a:off x="2774850" y="2052300"/>
            <a:ext cx="6128700" cy="23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Algorithm has to traverse the maximum number of nodes </a:t>
            </a:r>
            <a:r>
              <a:rPr b="1" lang="en-GB" sz="1600">
                <a:latin typeface="Roboto Condensed"/>
                <a:ea typeface="Roboto Condensed"/>
                <a:cs typeface="Roboto Condensed"/>
                <a:sym typeface="Roboto Condensed"/>
              </a:rPr>
              <a:t>n</a:t>
            </a:r>
            <a:r>
              <a:rPr lang="en-GB" sz="1600"/>
              <a:t> and edges </a:t>
            </a:r>
            <a:r>
              <a:rPr b="1" lang="en-GB" sz="1600">
                <a:latin typeface="Roboto Condensed"/>
                <a:ea typeface="Roboto Condensed"/>
                <a:cs typeface="Roboto Condensed"/>
                <a:sym typeface="Roboto Condensed"/>
              </a:rPr>
              <a:t>m </a:t>
            </a:r>
            <a:r>
              <a:rPr lang="en-GB" sz="1600"/>
              <a:t>for first hospital search.</a:t>
            </a:r>
            <a:endParaRPr sz="16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Each node is queued and dequeued once, costing </a:t>
            </a:r>
            <a:r>
              <a:rPr b="1" lang="en-GB" sz="1600">
                <a:latin typeface="Roboto Condensed"/>
                <a:ea typeface="Roboto Condensed"/>
                <a:cs typeface="Roboto Condensed"/>
                <a:sym typeface="Roboto Condensed"/>
              </a:rPr>
              <a:t>n</a:t>
            </a:r>
            <a:r>
              <a:rPr lang="en-GB" sz="1600"/>
              <a:t> time.</a:t>
            </a:r>
            <a:endParaRPr sz="16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Each edge is also processed once per search, costing </a:t>
            </a:r>
            <a:r>
              <a:rPr b="1" lang="en-GB" sz="1600">
                <a:latin typeface="Roboto Condensed"/>
                <a:ea typeface="Roboto Condensed"/>
                <a:cs typeface="Roboto Condensed"/>
                <a:sym typeface="Roboto Condensed"/>
              </a:rPr>
              <a:t>m</a:t>
            </a:r>
            <a:r>
              <a:rPr lang="en-GB" sz="1600"/>
              <a:t> time.</a:t>
            </a:r>
            <a:endParaRPr sz="16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The nearest hospital node is removed.</a:t>
            </a:r>
            <a:endParaRPr sz="16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BFS carried out </a:t>
            </a:r>
            <a:r>
              <a:rPr b="1" lang="en-GB" sz="1600">
                <a:latin typeface="Roboto Condensed"/>
                <a:ea typeface="Roboto Condensed"/>
                <a:cs typeface="Roboto Condensed"/>
                <a:sym typeface="Roboto Condensed"/>
              </a:rPr>
              <a:t>k</a:t>
            </a:r>
            <a:r>
              <a:rPr lang="en-GB" sz="1600"/>
              <a:t> times.</a:t>
            </a:r>
            <a:endParaRPr sz="16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O(k(n+m+1))</a:t>
            </a:r>
            <a:endParaRPr b="1" sz="2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8"/>
          <p:cNvSpPr txBox="1"/>
          <p:nvPr>
            <p:ph idx="2" type="ctrTitle"/>
          </p:nvPr>
        </p:nvSpPr>
        <p:spPr>
          <a:xfrm>
            <a:off x="1964840" y="253175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SPACE</a:t>
            </a:r>
            <a:r>
              <a:rPr lang="en-GB"/>
              <a:t> COMPLEXITY</a:t>
            </a:r>
            <a:endParaRPr/>
          </a:p>
        </p:txBody>
      </p:sp>
      <p:sp>
        <p:nvSpPr>
          <p:cNvPr id="261" name="Google Shape;261;p38"/>
          <p:cNvSpPr txBox="1"/>
          <p:nvPr>
            <p:ph idx="1" type="subTitle"/>
          </p:nvPr>
        </p:nvSpPr>
        <p:spPr>
          <a:xfrm>
            <a:off x="639900" y="2236000"/>
            <a:ext cx="7864200" cy="13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Algorithm requires </a:t>
            </a:r>
            <a:r>
              <a:rPr b="1" lang="en-GB"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O(n)</a:t>
            </a:r>
            <a:r>
              <a:rPr lang="en-GB" sz="1800"/>
              <a:t> space to store </a:t>
            </a:r>
            <a:r>
              <a:rPr b="1" lang="en-GB" sz="1800">
                <a:latin typeface="Roboto Condensed"/>
                <a:ea typeface="Roboto Condensed"/>
                <a:cs typeface="Roboto Condensed"/>
                <a:sym typeface="Roboto Condensed"/>
              </a:rPr>
              <a:t>n</a:t>
            </a:r>
            <a:r>
              <a:rPr lang="en-GB" sz="1800"/>
              <a:t> number of nodes.</a:t>
            </a:r>
            <a:endParaRPr sz="18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(a) </a:t>
            </a:r>
            <a:r>
              <a:rPr lang="en-GB" sz="1800"/>
              <a:t>&amp; (b): </a:t>
            </a:r>
            <a:r>
              <a:rPr b="1" lang="en-GB"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O(m)</a:t>
            </a:r>
            <a:r>
              <a:rPr lang="en-GB" sz="1800"/>
              <a:t> needed to store path source node takes to nearest hospital node.</a:t>
            </a:r>
            <a:endParaRPr sz="18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(c) &amp; (d): </a:t>
            </a:r>
            <a:r>
              <a:rPr b="1" lang="en-GB"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O(mk)</a:t>
            </a:r>
            <a:r>
              <a:rPr lang="en-GB" sz="1800"/>
              <a:t> needed to store paths to number of hospitals </a:t>
            </a:r>
            <a:r>
              <a:rPr b="1" lang="en-GB" sz="1800">
                <a:latin typeface="Roboto Condensed"/>
                <a:ea typeface="Roboto Condensed"/>
                <a:cs typeface="Roboto Condensed"/>
                <a:sym typeface="Roboto Condensed"/>
              </a:rPr>
              <a:t>k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EMPIRICAL ANALYSIS</a:t>
            </a:r>
            <a:endParaRPr/>
          </a:p>
        </p:txBody>
      </p:sp>
      <p:sp>
        <p:nvSpPr>
          <p:cNvPr id="267" name="Google Shape;267;p39"/>
          <p:cNvSpPr txBox="1"/>
          <p:nvPr>
            <p:ph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/>
          </a:p>
        </p:txBody>
      </p:sp>
      <p:cxnSp>
        <p:nvCxnSpPr>
          <p:cNvPr id="268" name="Google Shape;268;p39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/>
          <p:nvPr/>
        </p:nvSpPr>
        <p:spPr>
          <a:xfrm>
            <a:off x="2374376" y="1041600"/>
            <a:ext cx="6463800" cy="306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0"/>
          <p:cNvSpPr txBox="1"/>
          <p:nvPr>
            <p:ph type="ctrTitle"/>
          </p:nvPr>
        </p:nvSpPr>
        <p:spPr>
          <a:xfrm>
            <a:off x="2374500" y="159800"/>
            <a:ext cx="658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Effect of h on runtime (Part a &amp; b)</a:t>
            </a:r>
            <a:endParaRPr sz="2800">
              <a:solidFill>
                <a:schemeClr val="dk2"/>
              </a:solidFill>
            </a:endParaRPr>
          </a:p>
        </p:txBody>
      </p:sp>
      <p:cxnSp>
        <p:nvCxnSpPr>
          <p:cNvPr id="275" name="Google Shape;275;p40"/>
          <p:cNvCxnSpPr/>
          <p:nvPr/>
        </p:nvCxnSpPr>
        <p:spPr>
          <a:xfrm>
            <a:off x="4569600" y="732500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6" name="Google Shape;276;p40"/>
          <p:cNvSpPr txBox="1"/>
          <p:nvPr/>
        </p:nvSpPr>
        <p:spPr>
          <a:xfrm>
            <a:off x="4474808" y="1686415"/>
            <a:ext cx="2817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AAFFEE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277" name="Google Shape;27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4497" y="1068646"/>
            <a:ext cx="6463805" cy="3033103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0"/>
          <p:cNvSpPr txBox="1"/>
          <p:nvPr>
            <p:ph type="ctrTitle"/>
          </p:nvPr>
        </p:nvSpPr>
        <p:spPr>
          <a:xfrm>
            <a:off x="508350" y="2082000"/>
            <a:ext cx="1497300" cy="97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 Taken</a:t>
            </a:r>
            <a:endParaRPr sz="2800">
              <a:solidFill>
                <a:schemeClr val="dk2"/>
              </a:solidFill>
            </a:endParaRPr>
          </a:p>
        </p:txBody>
      </p:sp>
      <p:sp>
        <p:nvSpPr>
          <p:cNvPr id="279" name="Google Shape;279;p40"/>
          <p:cNvSpPr txBox="1"/>
          <p:nvPr>
            <p:ph type="ctrTitle"/>
          </p:nvPr>
        </p:nvSpPr>
        <p:spPr>
          <a:xfrm>
            <a:off x="4594525" y="4231575"/>
            <a:ext cx="2023500" cy="64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Value of h</a:t>
            </a:r>
            <a:endParaRPr sz="2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1"/>
          <p:cNvSpPr/>
          <p:nvPr/>
        </p:nvSpPr>
        <p:spPr>
          <a:xfrm>
            <a:off x="2374376" y="1041600"/>
            <a:ext cx="6463800" cy="306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41"/>
          <p:cNvSpPr txBox="1"/>
          <p:nvPr>
            <p:ph type="ctrTitle"/>
          </p:nvPr>
        </p:nvSpPr>
        <p:spPr>
          <a:xfrm>
            <a:off x="2374500" y="159800"/>
            <a:ext cx="658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Effect of h on runtime (Part c)</a:t>
            </a:r>
            <a:endParaRPr sz="2800">
              <a:solidFill>
                <a:schemeClr val="dk2"/>
              </a:solidFill>
            </a:endParaRPr>
          </a:p>
        </p:txBody>
      </p:sp>
      <p:cxnSp>
        <p:nvCxnSpPr>
          <p:cNvPr id="286" name="Google Shape;286;p41"/>
          <p:cNvCxnSpPr/>
          <p:nvPr/>
        </p:nvCxnSpPr>
        <p:spPr>
          <a:xfrm>
            <a:off x="4569600" y="732500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" name="Google Shape;287;p41"/>
          <p:cNvSpPr txBox="1"/>
          <p:nvPr/>
        </p:nvSpPr>
        <p:spPr>
          <a:xfrm>
            <a:off x="4474808" y="1686415"/>
            <a:ext cx="2817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AAFFEE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88" name="Google Shape;288;p41"/>
          <p:cNvSpPr txBox="1"/>
          <p:nvPr>
            <p:ph type="ctrTitle"/>
          </p:nvPr>
        </p:nvSpPr>
        <p:spPr>
          <a:xfrm>
            <a:off x="508350" y="2082000"/>
            <a:ext cx="1497300" cy="97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 Taken</a:t>
            </a:r>
            <a:endParaRPr sz="2800">
              <a:solidFill>
                <a:schemeClr val="dk2"/>
              </a:solidFill>
            </a:endParaRPr>
          </a:p>
        </p:txBody>
      </p:sp>
      <p:sp>
        <p:nvSpPr>
          <p:cNvPr id="289" name="Google Shape;289;p41"/>
          <p:cNvSpPr txBox="1"/>
          <p:nvPr>
            <p:ph type="ctrTitle"/>
          </p:nvPr>
        </p:nvSpPr>
        <p:spPr>
          <a:xfrm>
            <a:off x="4594525" y="4231575"/>
            <a:ext cx="2023500" cy="64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Value of h</a:t>
            </a:r>
            <a:endParaRPr sz="2800">
              <a:solidFill>
                <a:schemeClr val="dk2"/>
              </a:solidFill>
            </a:endParaRPr>
          </a:p>
        </p:txBody>
      </p:sp>
      <p:pic>
        <p:nvPicPr>
          <p:cNvPr id="290" name="Google Shape;29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4375" y="1041600"/>
            <a:ext cx="6463800" cy="306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/>
          <p:nvPr/>
        </p:nvSpPr>
        <p:spPr>
          <a:xfrm>
            <a:off x="2374376" y="1041600"/>
            <a:ext cx="6463800" cy="306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2"/>
          <p:cNvSpPr txBox="1"/>
          <p:nvPr>
            <p:ph type="ctrTitle"/>
          </p:nvPr>
        </p:nvSpPr>
        <p:spPr>
          <a:xfrm>
            <a:off x="2374500" y="159800"/>
            <a:ext cx="658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Effect of h on runtime (Part d)</a:t>
            </a:r>
            <a:endParaRPr sz="2800">
              <a:solidFill>
                <a:schemeClr val="dk2"/>
              </a:solidFill>
            </a:endParaRPr>
          </a:p>
        </p:txBody>
      </p:sp>
      <p:cxnSp>
        <p:nvCxnSpPr>
          <p:cNvPr id="297" name="Google Shape;297;p42"/>
          <p:cNvCxnSpPr/>
          <p:nvPr/>
        </p:nvCxnSpPr>
        <p:spPr>
          <a:xfrm>
            <a:off x="4569600" y="732500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" name="Google Shape;298;p42"/>
          <p:cNvSpPr txBox="1"/>
          <p:nvPr/>
        </p:nvSpPr>
        <p:spPr>
          <a:xfrm>
            <a:off x="4474808" y="1686415"/>
            <a:ext cx="2817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AAFFEE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99" name="Google Shape;299;p42"/>
          <p:cNvSpPr txBox="1"/>
          <p:nvPr>
            <p:ph type="ctrTitle"/>
          </p:nvPr>
        </p:nvSpPr>
        <p:spPr>
          <a:xfrm>
            <a:off x="508350" y="2082000"/>
            <a:ext cx="1497300" cy="97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 Taken</a:t>
            </a:r>
            <a:endParaRPr sz="2800">
              <a:solidFill>
                <a:schemeClr val="dk2"/>
              </a:solidFill>
            </a:endParaRPr>
          </a:p>
        </p:txBody>
      </p:sp>
      <p:sp>
        <p:nvSpPr>
          <p:cNvPr id="300" name="Google Shape;300;p42"/>
          <p:cNvSpPr txBox="1"/>
          <p:nvPr>
            <p:ph type="ctrTitle"/>
          </p:nvPr>
        </p:nvSpPr>
        <p:spPr>
          <a:xfrm>
            <a:off x="4594525" y="4231575"/>
            <a:ext cx="2023500" cy="64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Value of h</a:t>
            </a:r>
            <a:endParaRPr sz="2800">
              <a:solidFill>
                <a:schemeClr val="dk2"/>
              </a:solidFill>
            </a:endParaRPr>
          </a:p>
        </p:txBody>
      </p:sp>
      <p:pic>
        <p:nvPicPr>
          <p:cNvPr id="301" name="Google Shape;30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4375" y="1041600"/>
            <a:ext cx="6463800" cy="306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3"/>
          <p:cNvSpPr/>
          <p:nvPr/>
        </p:nvSpPr>
        <p:spPr>
          <a:xfrm>
            <a:off x="2374376" y="1041600"/>
            <a:ext cx="6463800" cy="306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3"/>
          <p:cNvSpPr txBox="1"/>
          <p:nvPr>
            <p:ph type="ctrTitle"/>
          </p:nvPr>
        </p:nvSpPr>
        <p:spPr>
          <a:xfrm>
            <a:off x="2374500" y="159800"/>
            <a:ext cx="658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Effect of </a:t>
            </a:r>
            <a:r>
              <a:rPr lang="en-GB"/>
              <a:t>k</a:t>
            </a:r>
            <a:r>
              <a:rPr lang="en-GB"/>
              <a:t> on runtime (Part d)</a:t>
            </a:r>
            <a:endParaRPr sz="2800">
              <a:solidFill>
                <a:schemeClr val="dk2"/>
              </a:solidFill>
            </a:endParaRPr>
          </a:p>
        </p:txBody>
      </p:sp>
      <p:cxnSp>
        <p:nvCxnSpPr>
          <p:cNvPr id="308" name="Google Shape;308;p43"/>
          <p:cNvCxnSpPr/>
          <p:nvPr/>
        </p:nvCxnSpPr>
        <p:spPr>
          <a:xfrm>
            <a:off x="4569600" y="732500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9" name="Google Shape;309;p43"/>
          <p:cNvSpPr txBox="1"/>
          <p:nvPr/>
        </p:nvSpPr>
        <p:spPr>
          <a:xfrm>
            <a:off x="4474808" y="1686415"/>
            <a:ext cx="2817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AAFFEE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10" name="Google Shape;310;p43"/>
          <p:cNvSpPr txBox="1"/>
          <p:nvPr>
            <p:ph type="ctrTitle"/>
          </p:nvPr>
        </p:nvSpPr>
        <p:spPr>
          <a:xfrm>
            <a:off x="508350" y="2082000"/>
            <a:ext cx="1497300" cy="97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 Taken</a:t>
            </a:r>
            <a:endParaRPr sz="2800">
              <a:solidFill>
                <a:schemeClr val="dk2"/>
              </a:solidFill>
            </a:endParaRPr>
          </a:p>
        </p:txBody>
      </p:sp>
      <p:sp>
        <p:nvSpPr>
          <p:cNvPr id="311" name="Google Shape;311;p43"/>
          <p:cNvSpPr txBox="1"/>
          <p:nvPr>
            <p:ph type="ctrTitle"/>
          </p:nvPr>
        </p:nvSpPr>
        <p:spPr>
          <a:xfrm>
            <a:off x="4594525" y="4231575"/>
            <a:ext cx="2023500" cy="64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Value of k</a:t>
            </a:r>
            <a:endParaRPr sz="2800">
              <a:solidFill>
                <a:schemeClr val="dk2"/>
              </a:solidFill>
            </a:endParaRPr>
          </a:p>
        </p:txBody>
      </p:sp>
      <p:pic>
        <p:nvPicPr>
          <p:cNvPr id="312" name="Google Shape;31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4500" y="1041600"/>
            <a:ext cx="6463800" cy="306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</a:t>
            </a:r>
            <a:endParaRPr/>
          </a:p>
        </p:txBody>
      </p:sp>
      <p:sp>
        <p:nvSpPr>
          <p:cNvPr id="318" name="Google Shape;318;p44"/>
          <p:cNvSpPr txBox="1"/>
          <p:nvPr>
            <p:ph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/>
          </a:p>
        </p:txBody>
      </p:sp>
      <p:cxnSp>
        <p:nvCxnSpPr>
          <p:cNvPr id="319" name="Google Shape;319;p44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/>
          <p:nvPr>
            <p:ph idx="4294967295" type="ctrTitle"/>
          </p:nvPr>
        </p:nvSpPr>
        <p:spPr>
          <a:xfrm flipH="1">
            <a:off x="1974150" y="2087700"/>
            <a:ext cx="5195700" cy="9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dk2"/>
                </a:solidFill>
              </a:rPr>
              <a:t>THANK YOU</a:t>
            </a:r>
            <a:endParaRPr sz="4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TABLE OF CONTENTS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0" name="Google Shape;150;p28"/>
          <p:cNvSpPr txBox="1"/>
          <p:nvPr>
            <p:ph idx="2" type="ctrTitle"/>
          </p:nvPr>
        </p:nvSpPr>
        <p:spPr>
          <a:xfrm>
            <a:off x="390300" y="628000"/>
            <a:ext cx="1974300" cy="41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1" name="Google Shape;151;p28"/>
          <p:cNvSpPr txBox="1"/>
          <p:nvPr>
            <p:ph idx="9" type="ctrTitle"/>
          </p:nvPr>
        </p:nvSpPr>
        <p:spPr>
          <a:xfrm>
            <a:off x="440521" y="151580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  &amp; SPACE COMPLEXITY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2" name="Google Shape;152;p28"/>
          <p:cNvSpPr txBox="1"/>
          <p:nvPr>
            <p:ph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3" name="Google Shape;153;p28"/>
          <p:cNvSpPr txBox="1"/>
          <p:nvPr>
            <p:ph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54" name="Google Shape;154;p28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28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8"/>
          <p:cNvSpPr txBox="1"/>
          <p:nvPr>
            <p:ph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0</a:t>
            </a:r>
            <a:r>
              <a:rPr lang="en-GB"/>
              <a:t>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7" name="Google Shape;157;p28"/>
          <p:cNvSpPr txBox="1"/>
          <p:nvPr>
            <p:ph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0</a:t>
            </a:r>
            <a:r>
              <a:rPr lang="en-GB"/>
              <a:t>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8" name="Google Shape;158;p28"/>
          <p:cNvSpPr txBox="1"/>
          <p:nvPr>
            <p:ph idx="18" type="ctrTitle"/>
          </p:nvPr>
        </p:nvSpPr>
        <p:spPr>
          <a:xfrm>
            <a:off x="6811550" y="3195874"/>
            <a:ext cx="1974300" cy="41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EMPIRICAL ANALYSIS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9" name="Google Shape;159;p28"/>
          <p:cNvSpPr txBox="1"/>
          <p:nvPr>
            <p:ph idx="20" type="ctrTitle"/>
          </p:nvPr>
        </p:nvSpPr>
        <p:spPr>
          <a:xfrm>
            <a:off x="6881875" y="4215575"/>
            <a:ext cx="1974300" cy="41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5" name="Google Shape;165;p29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66" name="Google Shape;166;p29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ctrTitle"/>
          </p:nvPr>
        </p:nvSpPr>
        <p:spPr>
          <a:xfrm>
            <a:off x="4923150" y="749600"/>
            <a:ext cx="386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ALGORITHM USED</a:t>
            </a:r>
            <a:endParaRPr sz="2800">
              <a:solidFill>
                <a:schemeClr val="dk2"/>
              </a:solidFill>
            </a:endParaRPr>
          </a:p>
        </p:txBody>
      </p:sp>
      <p:cxnSp>
        <p:nvCxnSpPr>
          <p:cNvPr id="172" name="Google Shape;172;p30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30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" name="Google Shape;174;p30"/>
          <p:cNvSpPr txBox="1"/>
          <p:nvPr/>
        </p:nvSpPr>
        <p:spPr>
          <a:xfrm>
            <a:off x="2086044" y="2334988"/>
            <a:ext cx="49719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100">
                <a:solidFill>
                  <a:srgbClr val="AAFFEE"/>
                </a:solidFill>
                <a:latin typeface="Exo 2"/>
                <a:ea typeface="Exo 2"/>
                <a:cs typeface="Exo 2"/>
                <a:sym typeface="Exo 2"/>
              </a:rPr>
              <a:t>Breadth-First Search</a:t>
            </a:r>
            <a:endParaRPr b="1" sz="3100">
              <a:solidFill>
                <a:srgbClr val="AAFFEE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/>
          <p:nvPr/>
        </p:nvSpPr>
        <p:spPr>
          <a:xfrm>
            <a:off x="4170000" y="990775"/>
            <a:ext cx="402000" cy="391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1"/>
          <p:cNvSpPr txBox="1"/>
          <p:nvPr/>
        </p:nvSpPr>
        <p:spPr>
          <a:xfrm>
            <a:off x="4170000" y="990775"/>
            <a:ext cx="4020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0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81" name="Google Shape;181;p31"/>
          <p:cNvSpPr txBox="1"/>
          <p:nvPr/>
        </p:nvSpPr>
        <p:spPr>
          <a:xfrm>
            <a:off x="6934975" y="640750"/>
            <a:ext cx="4020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1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82" name="Google Shape;182;p31"/>
          <p:cNvSpPr/>
          <p:nvPr/>
        </p:nvSpPr>
        <p:spPr>
          <a:xfrm>
            <a:off x="3366000" y="1555150"/>
            <a:ext cx="402000" cy="391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1"/>
          <p:cNvSpPr/>
          <p:nvPr/>
        </p:nvSpPr>
        <p:spPr>
          <a:xfrm>
            <a:off x="4963875" y="1555150"/>
            <a:ext cx="402000" cy="391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1"/>
          <p:cNvSpPr/>
          <p:nvPr/>
        </p:nvSpPr>
        <p:spPr>
          <a:xfrm>
            <a:off x="2964000" y="2226725"/>
            <a:ext cx="402000" cy="391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1"/>
          <p:cNvSpPr/>
          <p:nvPr/>
        </p:nvSpPr>
        <p:spPr>
          <a:xfrm>
            <a:off x="3768000" y="2226725"/>
            <a:ext cx="402000" cy="391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1"/>
          <p:cNvSpPr/>
          <p:nvPr/>
        </p:nvSpPr>
        <p:spPr>
          <a:xfrm>
            <a:off x="4572000" y="2226725"/>
            <a:ext cx="402000" cy="391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1"/>
          <p:cNvSpPr txBox="1"/>
          <p:nvPr/>
        </p:nvSpPr>
        <p:spPr>
          <a:xfrm>
            <a:off x="3366000" y="1555150"/>
            <a:ext cx="4020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1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88" name="Google Shape;188;p31"/>
          <p:cNvSpPr txBox="1"/>
          <p:nvPr/>
        </p:nvSpPr>
        <p:spPr>
          <a:xfrm>
            <a:off x="4572000" y="2226725"/>
            <a:ext cx="4020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5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89" name="Google Shape;189;p31"/>
          <p:cNvSpPr txBox="1"/>
          <p:nvPr/>
        </p:nvSpPr>
        <p:spPr>
          <a:xfrm>
            <a:off x="4963875" y="1555150"/>
            <a:ext cx="4020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2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90" name="Google Shape;190;p31"/>
          <p:cNvSpPr txBox="1"/>
          <p:nvPr/>
        </p:nvSpPr>
        <p:spPr>
          <a:xfrm>
            <a:off x="3768000" y="2226725"/>
            <a:ext cx="4020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4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91" name="Google Shape;191;p31"/>
          <p:cNvSpPr txBox="1"/>
          <p:nvPr/>
        </p:nvSpPr>
        <p:spPr>
          <a:xfrm>
            <a:off x="2964000" y="2226725"/>
            <a:ext cx="4020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3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192" name="Google Shape;192;p31"/>
          <p:cNvCxnSpPr>
            <a:stCxn id="187" idx="0"/>
            <a:endCxn id="180" idx="1"/>
          </p:cNvCxnSpPr>
          <p:nvPr/>
        </p:nvCxnSpPr>
        <p:spPr>
          <a:xfrm flipH="1" rot="10800000">
            <a:off x="3567000" y="1186750"/>
            <a:ext cx="603000" cy="36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31"/>
          <p:cNvCxnSpPr>
            <a:stCxn id="180" idx="3"/>
            <a:endCxn id="189" idx="0"/>
          </p:cNvCxnSpPr>
          <p:nvPr/>
        </p:nvCxnSpPr>
        <p:spPr>
          <a:xfrm>
            <a:off x="4572000" y="1186675"/>
            <a:ext cx="592800" cy="36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31"/>
          <p:cNvCxnSpPr>
            <a:stCxn id="187" idx="2"/>
            <a:endCxn id="191" idx="0"/>
          </p:cNvCxnSpPr>
          <p:nvPr/>
        </p:nvCxnSpPr>
        <p:spPr>
          <a:xfrm flipH="1">
            <a:off x="3165000" y="1946950"/>
            <a:ext cx="402000" cy="27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31"/>
          <p:cNvCxnSpPr>
            <a:stCxn id="187" idx="2"/>
            <a:endCxn id="190" idx="0"/>
          </p:cNvCxnSpPr>
          <p:nvPr/>
        </p:nvCxnSpPr>
        <p:spPr>
          <a:xfrm>
            <a:off x="3567000" y="1946950"/>
            <a:ext cx="402000" cy="27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31"/>
          <p:cNvCxnSpPr>
            <a:stCxn id="189" idx="2"/>
            <a:endCxn id="188" idx="0"/>
          </p:cNvCxnSpPr>
          <p:nvPr/>
        </p:nvCxnSpPr>
        <p:spPr>
          <a:xfrm flipH="1">
            <a:off x="4773075" y="1946950"/>
            <a:ext cx="391800" cy="27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" name="Google Shape;197;p31"/>
          <p:cNvSpPr txBox="1"/>
          <p:nvPr/>
        </p:nvSpPr>
        <p:spPr>
          <a:xfrm>
            <a:off x="4974008" y="297863"/>
            <a:ext cx="29184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AAFFEE"/>
                </a:solidFill>
                <a:latin typeface="Exo 2"/>
                <a:ea typeface="Exo 2"/>
                <a:cs typeface="Exo 2"/>
                <a:sym typeface="Exo 2"/>
              </a:rPr>
              <a:t>Breadth-First Search</a:t>
            </a:r>
            <a:endParaRPr b="1" sz="1800">
              <a:solidFill>
                <a:srgbClr val="AAFFEE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8" name="Google Shape;198;p31"/>
          <p:cNvSpPr txBox="1"/>
          <p:nvPr/>
        </p:nvSpPr>
        <p:spPr>
          <a:xfrm>
            <a:off x="5917475" y="1294675"/>
            <a:ext cx="2827200" cy="21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Node 0 being the source node</a:t>
            </a:r>
            <a:endParaRPr sz="15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Algorithm iterates in numerical order</a:t>
            </a:r>
            <a:endParaRPr sz="15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pSp>
        <p:nvGrpSpPr>
          <p:cNvPr id="199" name="Google Shape;199;p31"/>
          <p:cNvGrpSpPr/>
          <p:nvPr/>
        </p:nvGrpSpPr>
        <p:grpSpPr>
          <a:xfrm>
            <a:off x="3258149" y="3222854"/>
            <a:ext cx="1019714" cy="1151994"/>
            <a:chOff x="2577764" y="2194918"/>
            <a:chExt cx="422855" cy="356269"/>
          </a:xfrm>
        </p:grpSpPr>
        <p:grpSp>
          <p:nvGrpSpPr>
            <p:cNvPr id="200" name="Google Shape;200;p31"/>
            <p:cNvGrpSpPr/>
            <p:nvPr/>
          </p:nvGrpSpPr>
          <p:grpSpPr>
            <a:xfrm>
              <a:off x="2577764" y="2355085"/>
              <a:ext cx="422855" cy="196102"/>
              <a:chOff x="1957711" y="1893712"/>
              <a:chExt cx="429818" cy="199311"/>
            </a:xfrm>
          </p:grpSpPr>
          <p:sp>
            <p:nvSpPr>
              <p:cNvPr id="201" name="Google Shape;201;p31"/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31"/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31"/>
            <p:cNvGrpSpPr/>
            <p:nvPr/>
          </p:nvGrpSpPr>
          <p:grpSpPr>
            <a:xfrm>
              <a:off x="2577764" y="2301696"/>
              <a:ext cx="422855" cy="196102"/>
              <a:chOff x="1957711" y="1893712"/>
              <a:chExt cx="429818" cy="199311"/>
            </a:xfrm>
          </p:grpSpPr>
          <p:sp>
            <p:nvSpPr>
              <p:cNvPr id="204" name="Google Shape;204;p31"/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31"/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6" name="Google Shape;206;p31"/>
            <p:cNvGrpSpPr/>
            <p:nvPr/>
          </p:nvGrpSpPr>
          <p:grpSpPr>
            <a:xfrm>
              <a:off x="2577764" y="2248307"/>
              <a:ext cx="422855" cy="196102"/>
              <a:chOff x="1957711" y="1893712"/>
              <a:chExt cx="429818" cy="199311"/>
            </a:xfrm>
          </p:grpSpPr>
          <p:sp>
            <p:nvSpPr>
              <p:cNvPr id="207" name="Google Shape;207;p31"/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31"/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9" name="Google Shape;209;p31"/>
            <p:cNvGrpSpPr/>
            <p:nvPr/>
          </p:nvGrpSpPr>
          <p:grpSpPr>
            <a:xfrm>
              <a:off x="2577764" y="2194918"/>
              <a:ext cx="422855" cy="196102"/>
              <a:chOff x="1957711" y="1893712"/>
              <a:chExt cx="429818" cy="199311"/>
            </a:xfrm>
          </p:grpSpPr>
          <p:sp>
            <p:nvSpPr>
              <p:cNvPr id="210" name="Google Shape;210;p31"/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31"/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2" name="Google Shape;212;p31"/>
          <p:cNvSpPr txBox="1"/>
          <p:nvPr/>
        </p:nvSpPr>
        <p:spPr>
          <a:xfrm>
            <a:off x="719700" y="3255550"/>
            <a:ext cx="2511900" cy="10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Explores all neighbouring nodes at present depth level before moving onto next depth level.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ctrTitle"/>
          </p:nvPr>
        </p:nvSpPr>
        <p:spPr>
          <a:xfrm flipH="1">
            <a:off x="510275" y="2645975"/>
            <a:ext cx="76824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 AND SPACE COMPLEXITY</a:t>
            </a:r>
            <a:endParaRPr/>
          </a:p>
        </p:txBody>
      </p:sp>
      <p:sp>
        <p:nvSpPr>
          <p:cNvPr id="218" name="Google Shape;218;p32"/>
          <p:cNvSpPr txBox="1"/>
          <p:nvPr>
            <p:ph idx="2" type="title"/>
          </p:nvPr>
        </p:nvSpPr>
        <p:spPr>
          <a:xfrm flipH="1">
            <a:off x="5213379" y="23341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19" name="Google Shape;219;p32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/>
          <p:nvPr/>
        </p:nvSpPr>
        <p:spPr>
          <a:xfrm>
            <a:off x="1505250" y="1088350"/>
            <a:ext cx="6133500" cy="3845100"/>
          </a:xfrm>
          <a:prstGeom prst="snip2DiagRect">
            <a:avLst>
              <a:gd fmla="val 18257" name="adj1"/>
              <a:gd fmla="val 0" name="adj2"/>
            </a:avLst>
          </a:prstGeom>
          <a:solidFill>
            <a:srgbClr val="AAFFEE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5" name="Google Shape;225;p33"/>
          <p:cNvGraphicFramePr/>
          <p:nvPr/>
        </p:nvGraphicFramePr>
        <p:xfrm>
          <a:off x="1505250" y="118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{0DDF7AAF-9020-4DFF-A837-1B16F95EDD0B}</a:tableStyleId>
              </a:tblPr>
              <a:tblGrid>
                <a:gridCol w="1474125"/>
                <a:gridCol w="1474125"/>
                <a:gridCol w="1474125"/>
                <a:gridCol w="1474125"/>
              </a:tblGrid>
              <a:tr h="1119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dk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Analysis</a:t>
                      </a:r>
                      <a:endParaRPr b="1" sz="1200">
                        <a:solidFill>
                          <a:schemeClr val="dk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lt2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Algorithm starts the search from the source node, traversing </a:t>
                      </a:r>
                      <a:r>
                        <a:rPr b="1" lang="en-GB" sz="1300">
                          <a:solidFill>
                            <a:schemeClr val="l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r>
                        <a:rPr lang="en-GB" sz="1300">
                          <a:solidFill>
                            <a:schemeClr val="lt2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 number of nodes and </a:t>
                      </a:r>
                      <a:r>
                        <a:rPr b="1" lang="en-GB" sz="1300">
                          <a:solidFill>
                            <a:schemeClr val="l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</a:t>
                      </a:r>
                      <a:r>
                        <a:rPr lang="en-GB" sz="1300">
                          <a:solidFill>
                            <a:schemeClr val="lt2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 number of edges before successfully finding a hospital node.</a:t>
                      </a:r>
                      <a:endParaRPr sz="1100">
                        <a:solidFill>
                          <a:schemeClr val="lt2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83125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dk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Calculation</a:t>
                      </a:r>
                      <a:endParaRPr b="1" sz="1200">
                        <a:solidFill>
                          <a:schemeClr val="dk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dk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Best Case</a:t>
                      </a:r>
                      <a:endParaRPr b="1" sz="1300">
                        <a:solidFill>
                          <a:schemeClr val="dk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dk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Average Case</a:t>
                      </a:r>
                      <a:endParaRPr b="1">
                        <a:solidFill>
                          <a:schemeClr val="dk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dk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Worst Case</a:t>
                      </a:r>
                      <a:endParaRPr b="1">
                        <a:solidFill>
                          <a:schemeClr val="dk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1150">
                <a:tc vMerge="1"/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2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Hospital node is only 1 edge away from source node</a:t>
                      </a:r>
                      <a:endParaRPr sz="1200">
                        <a:solidFill>
                          <a:schemeClr val="lt2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2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accent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O(1)</a:t>
                      </a:r>
                      <a:endParaRPr b="1" sz="1200">
                        <a:solidFill>
                          <a:schemeClr val="accent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2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The algorithm traverses </a:t>
                      </a:r>
                      <a:r>
                        <a:rPr b="1" lang="en-GB" sz="1200">
                          <a:solidFill>
                            <a:schemeClr val="l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n/2</a:t>
                      </a:r>
                      <a:r>
                        <a:rPr lang="en-GB" sz="1200">
                          <a:solidFill>
                            <a:schemeClr val="lt2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 nodes and </a:t>
                      </a:r>
                      <a:r>
                        <a:rPr b="1" lang="en-GB" sz="1200">
                          <a:solidFill>
                            <a:schemeClr val="l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m/2</a:t>
                      </a:r>
                      <a:r>
                        <a:rPr lang="en-GB" sz="1200">
                          <a:solidFill>
                            <a:schemeClr val="lt2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 edges before finding hospital node</a:t>
                      </a:r>
                      <a:endParaRPr sz="1200">
                        <a:solidFill>
                          <a:schemeClr val="lt2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2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accent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O(n/2 + m/2) = </a:t>
                      </a:r>
                      <a:endParaRPr b="1" sz="1200">
                        <a:solidFill>
                          <a:schemeClr val="accent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accent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O(n+m)</a:t>
                      </a:r>
                      <a:endParaRPr b="1" sz="1200">
                        <a:solidFill>
                          <a:schemeClr val="accent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2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Each while loop will process each edge once, for a total cost of </a:t>
                      </a:r>
                      <a:r>
                        <a:rPr b="1" lang="en-GB" sz="1200">
                          <a:solidFill>
                            <a:schemeClr val="l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</a:t>
                      </a:r>
                      <a:r>
                        <a:rPr lang="en-GB" sz="1200">
                          <a:solidFill>
                            <a:schemeClr val="lt2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.</a:t>
                      </a:r>
                      <a:endParaRPr sz="1200">
                        <a:solidFill>
                          <a:schemeClr val="lt2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2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Each node is queued and dequeued costing </a:t>
                      </a:r>
                      <a:r>
                        <a:rPr b="1" lang="en-GB" sz="1200">
                          <a:solidFill>
                            <a:schemeClr val="l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</a:t>
                      </a:r>
                      <a:r>
                        <a:rPr lang="en-GB" sz="1200">
                          <a:solidFill>
                            <a:schemeClr val="lt2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.</a:t>
                      </a:r>
                      <a:endParaRPr sz="1200">
                        <a:solidFill>
                          <a:schemeClr val="lt2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accent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accent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O(n+m)</a:t>
                      </a:r>
                      <a:endParaRPr sz="1200">
                        <a:solidFill>
                          <a:schemeClr val="lt2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2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2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93950">
                <a:tc vMerge="1"/>
                <a:tc vMerge="1"/>
                <a:tc vMerge="1"/>
                <a:tc vMerge="1"/>
              </a:tr>
            </a:tbl>
          </a:graphicData>
        </a:graphic>
      </p:graphicFrame>
      <p:cxnSp>
        <p:nvCxnSpPr>
          <p:cNvPr id="226" name="Google Shape;226;p33"/>
          <p:cNvCxnSpPr/>
          <p:nvPr/>
        </p:nvCxnSpPr>
        <p:spPr>
          <a:xfrm>
            <a:off x="1505250" y="2305825"/>
            <a:ext cx="589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" name="Google Shape;227;p33"/>
          <p:cNvSpPr txBox="1"/>
          <p:nvPr>
            <p:ph idx="2" type="ctrTitle"/>
          </p:nvPr>
        </p:nvSpPr>
        <p:spPr>
          <a:xfrm>
            <a:off x="1964840" y="253175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 COMPLEXITY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 (a) &amp; (b)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>
            <p:ph idx="2" type="ctrTitle"/>
          </p:nvPr>
        </p:nvSpPr>
        <p:spPr>
          <a:xfrm>
            <a:off x="1964840" y="253175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 COMPLEXITY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 </a:t>
            </a:r>
            <a:r>
              <a:rPr lang="en-GB"/>
              <a:t>(c)</a:t>
            </a:r>
            <a:r>
              <a:rPr lang="en-GB"/>
              <a:t> &amp; (d)</a:t>
            </a:r>
            <a:endParaRPr/>
          </a:p>
        </p:txBody>
      </p:sp>
      <p:sp>
        <p:nvSpPr>
          <p:cNvPr id="233" name="Google Shape;233;p34"/>
          <p:cNvSpPr txBox="1"/>
          <p:nvPr>
            <p:ph idx="1" type="subTitle"/>
          </p:nvPr>
        </p:nvSpPr>
        <p:spPr>
          <a:xfrm>
            <a:off x="2774850" y="2052300"/>
            <a:ext cx="6128700" cy="13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First hospital node reached. Path is returned as output.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Hospital node reclassified as normal node.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Algorithm does another BFS to find the next nearest hospital node.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Repeat step 1-3 </a:t>
            </a:r>
            <a:r>
              <a:rPr b="1" lang="en-GB" sz="1600">
                <a:latin typeface="Roboto Condensed"/>
                <a:ea typeface="Roboto Condensed"/>
                <a:cs typeface="Roboto Condensed"/>
                <a:sym typeface="Roboto Condensed"/>
              </a:rPr>
              <a:t>k </a:t>
            </a:r>
            <a:r>
              <a:rPr lang="en-GB" sz="1600"/>
              <a:t>number of times, </a:t>
            </a:r>
            <a:r>
              <a:rPr b="1" lang="en-GB" sz="1600">
                <a:latin typeface="Roboto Condensed"/>
                <a:ea typeface="Roboto Condensed"/>
                <a:cs typeface="Roboto Condensed"/>
                <a:sym typeface="Roboto Condensed"/>
              </a:rPr>
              <a:t>k</a:t>
            </a:r>
            <a:r>
              <a:rPr lang="en-GB" sz="1600"/>
              <a:t> being the number of hospitals to search for each source node.</a:t>
            </a:r>
            <a:endParaRPr sz="1600"/>
          </a:p>
        </p:txBody>
      </p:sp>
      <p:sp>
        <p:nvSpPr>
          <p:cNvPr id="234" name="Google Shape;234;p34"/>
          <p:cNvSpPr txBox="1"/>
          <p:nvPr>
            <p:ph idx="2" type="ctrTitle"/>
          </p:nvPr>
        </p:nvSpPr>
        <p:spPr>
          <a:xfrm>
            <a:off x="1001662" y="2463600"/>
            <a:ext cx="16185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Analysis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/>
          <p:nvPr>
            <p:ph idx="2" type="ctrTitle"/>
          </p:nvPr>
        </p:nvSpPr>
        <p:spPr>
          <a:xfrm>
            <a:off x="1964840" y="253175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 COMPLEXITY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 (c) &amp; (d)</a:t>
            </a:r>
            <a:endParaRPr/>
          </a:p>
        </p:txBody>
      </p:sp>
      <p:sp>
        <p:nvSpPr>
          <p:cNvPr id="240" name="Google Shape;240;p35"/>
          <p:cNvSpPr txBox="1"/>
          <p:nvPr>
            <p:ph idx="2" type="ctrTitle"/>
          </p:nvPr>
        </p:nvSpPr>
        <p:spPr>
          <a:xfrm>
            <a:off x="991687" y="2316600"/>
            <a:ext cx="16185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Best Case</a:t>
            </a:r>
            <a:endParaRPr/>
          </a:p>
        </p:txBody>
      </p:sp>
      <p:sp>
        <p:nvSpPr>
          <p:cNvPr id="241" name="Google Shape;241;p35"/>
          <p:cNvSpPr txBox="1"/>
          <p:nvPr>
            <p:ph idx="1" type="subTitle"/>
          </p:nvPr>
        </p:nvSpPr>
        <p:spPr>
          <a:xfrm>
            <a:off x="2774850" y="2052300"/>
            <a:ext cx="6128700" cy="13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Source node in the graph has </a:t>
            </a:r>
            <a:r>
              <a:rPr b="1" lang="en-GB" sz="1600">
                <a:latin typeface="Roboto Condensed"/>
                <a:ea typeface="Roboto Condensed"/>
                <a:cs typeface="Roboto Condensed"/>
                <a:sym typeface="Roboto Condensed"/>
              </a:rPr>
              <a:t>k</a:t>
            </a:r>
            <a:r>
              <a:rPr lang="en-GB" sz="1600"/>
              <a:t> number of hospital nodes only 1 edge away, and current nearest hospital is removed.</a:t>
            </a:r>
            <a:endParaRPr sz="16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accent1"/>
                </a:solidFill>
              </a:rPr>
              <a:t>O(k(1+1) ) = </a:t>
            </a:r>
            <a:r>
              <a:rPr b="1" lang="en-GB" sz="24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O(k)</a:t>
            </a:r>
            <a:endParaRPr b="1" sz="2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 Newsletter by Slidesgo">
  <a:themeElements>
    <a:clrScheme name="Simple Light">
      <a:dk1>
        <a:srgbClr val="AAFFEE"/>
      </a:dk1>
      <a:lt1>
        <a:srgbClr val="05214A"/>
      </a:lt1>
      <a:dk2>
        <a:srgbClr val="00FFCD"/>
      </a:dk2>
      <a:lt2>
        <a:srgbClr val="FFFFFF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